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3" r:id="rId1"/>
  </p:sldMasterIdLst>
  <p:notesMasterIdLst>
    <p:notesMasterId r:id="rId37"/>
  </p:notesMasterIdLst>
  <p:handoutMasterIdLst>
    <p:handoutMasterId r:id="rId38"/>
  </p:handoutMasterIdLst>
  <p:sldIdLst>
    <p:sldId id="257" r:id="rId2"/>
    <p:sldId id="278" r:id="rId3"/>
    <p:sldId id="261" r:id="rId4"/>
    <p:sldId id="273" r:id="rId5"/>
    <p:sldId id="302" r:id="rId6"/>
    <p:sldId id="264" r:id="rId7"/>
    <p:sldId id="265" r:id="rId8"/>
    <p:sldId id="266" r:id="rId9"/>
    <p:sldId id="267" r:id="rId10"/>
    <p:sldId id="275" r:id="rId11"/>
    <p:sldId id="268" r:id="rId12"/>
    <p:sldId id="269" r:id="rId13"/>
    <p:sldId id="276" r:id="rId14"/>
    <p:sldId id="280" r:id="rId15"/>
    <p:sldId id="303" r:id="rId16"/>
    <p:sldId id="281" r:id="rId17"/>
    <p:sldId id="279" r:id="rId18"/>
    <p:sldId id="283" r:id="rId19"/>
    <p:sldId id="284" r:id="rId20"/>
    <p:sldId id="285" r:id="rId21"/>
    <p:sldId id="286" r:id="rId22"/>
    <p:sldId id="287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79" autoAdjust="0"/>
  </p:normalViewPr>
  <p:slideViewPr>
    <p:cSldViewPr snapToGrid="0" snapToObjects="1">
      <p:cViewPr>
        <p:scale>
          <a:sx n="196" d="100"/>
          <a:sy n="196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EECAA-4C3D-EF40-8662-6E7CD43428F6}" type="datetimeFigureOut">
              <a:rPr lang="it-IT" smtClean="0"/>
              <a:t>14/10/15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9D9E5-97F5-EC47-8B29-74D43470381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802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014AA-134A-EE46-AB0D-97B5E1E68D04}" type="datetimeFigureOut">
              <a:rPr lang="it-IT" smtClean="0"/>
              <a:t>14/10/15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0AB0E-6D5B-4546-AFA0-65212929500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70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0AB0E-6D5B-4546-AFA0-65212929500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83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72D7-D4B9-1446-A7E8-05D200AE5197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024C-B654-3E4E-82B2-1FC731391AC9}" type="datetime1">
              <a:rPr lang="it-IT" smtClean="0"/>
              <a:t>14/10/15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4883-0DF4-9945-BF94-99B97EB65729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5E0B-53B9-B640-BA8A-383EF9DD803F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AD22-2DE0-404A-93E8-34FFAB3C8E30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B229-90EF-B248-A60A-7657E08BF4F6}" type="datetime1">
              <a:rPr lang="it-IT" smtClean="0"/>
              <a:t>14/10/15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BFE9-4050-9746-8FD7-D8CDA545745D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8EA7-FB4F-824B-9371-6A1BFED5CF4C}" type="datetime1">
              <a:rPr lang="it-IT" smtClean="0"/>
              <a:t>14/10/15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5108D-985D-0347-A955-E840BBAC5997}" type="datetime1">
              <a:rPr lang="it-IT" smtClean="0"/>
              <a:t>14/10/15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1163-91A4-D74F-A18A-E974A1BB4CDC}" type="datetime1">
              <a:rPr lang="it-IT" smtClean="0"/>
              <a:t>14/10/15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E700-D712-A545-B75F-E4BDBC38AE07}" type="datetime1">
              <a:rPr lang="it-IT" smtClean="0"/>
              <a:t>14/10/15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3BD07-B122-5546-8FD1-F5A58C62D9DE}" type="datetime1">
              <a:rPr lang="it-IT" smtClean="0"/>
              <a:t>14/10/15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5A5C96-28FC-DC46-B7C1-C8423CF8ACE5}" type="datetime1">
              <a:rPr lang="it-IT" smtClean="0"/>
              <a:t>14/10/15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749" y="793749"/>
            <a:ext cx="8778875" cy="5003249"/>
          </a:xfrm>
        </p:spPr>
        <p:txBody>
          <a:bodyPr>
            <a:noAutofit/>
          </a:bodyPr>
          <a:lstStyle/>
          <a:p>
            <a:r>
              <a:rPr lang="it-IT" sz="4800" b="1" dirty="0" smtClean="0"/>
              <a:t/>
            </a:r>
            <a:br>
              <a:rPr lang="it-IT" sz="4800" b="1" dirty="0" smtClean="0"/>
            </a:br>
            <a:r>
              <a:rPr lang="it-IT" sz="4800" b="1" dirty="0"/>
              <a:t/>
            </a:r>
            <a:br>
              <a:rPr lang="it-IT" sz="4800" b="1" dirty="0"/>
            </a:br>
            <a:endParaRPr lang="it-IT" sz="4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700" y="989145"/>
            <a:ext cx="3908989" cy="4955275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7C8A-6CA4-6944-9194-4788C62E686F}" type="datetime1">
              <a:rPr lang="it-IT" smtClean="0"/>
              <a:t>14/10/15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09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idx="1"/>
          </p:nvPr>
        </p:nvSpPr>
        <p:spPr>
          <a:xfrm>
            <a:off x="398463" y="417513"/>
            <a:ext cx="8229600" cy="5614987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			Come si identificano i documenti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867563" y="1383233"/>
            <a:ext cx="71542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latin typeface="Apple Symbols"/>
                <a:cs typeface="Apple Symbols"/>
              </a:rPr>
              <a:t>PROCEDURA</a:t>
            </a:r>
          </a:p>
          <a:p>
            <a:pPr marL="457200" indent="-457200">
              <a:buFont typeface="Wingdings" charset="2"/>
              <a:buChar char="Ø"/>
            </a:pPr>
            <a:r>
              <a:rPr lang="it-IT" sz="3200" dirty="0" smtClean="0">
                <a:latin typeface="Apple Symbols"/>
                <a:cs typeface="Apple Symbols"/>
              </a:rPr>
              <a:t>Controllo </a:t>
            </a:r>
            <a:r>
              <a:rPr lang="it-IT" sz="3200" dirty="0">
                <a:latin typeface="Apple Symbols"/>
                <a:cs typeface="Apple Symbols"/>
              </a:rPr>
              <a:t>visivo che il documento originale corrisponda al cliente</a:t>
            </a:r>
          </a:p>
          <a:p>
            <a:endParaRPr lang="it-IT" sz="3200" dirty="0">
              <a:latin typeface="Apple Symbols"/>
              <a:cs typeface="Apple Symbols"/>
            </a:endParaRPr>
          </a:p>
          <a:p>
            <a:pPr marL="457200" indent="-457200">
              <a:buFont typeface="Wingdings" charset="2"/>
              <a:buChar char="Ø"/>
            </a:pPr>
            <a:r>
              <a:rPr lang="it-IT" sz="3200" dirty="0" smtClean="0">
                <a:latin typeface="Apple Symbols"/>
                <a:cs typeface="Apple Symbols"/>
              </a:rPr>
              <a:t>Fotocopiare </a:t>
            </a:r>
            <a:r>
              <a:rPr lang="it-IT" sz="3200" dirty="0">
                <a:latin typeface="Apple Symbols"/>
                <a:cs typeface="Apple Symbols"/>
              </a:rPr>
              <a:t>il documento originale</a:t>
            </a:r>
          </a:p>
          <a:p>
            <a:endParaRPr lang="it-IT" sz="3200" dirty="0">
              <a:latin typeface="Apple Symbols"/>
              <a:cs typeface="Apple Symbols"/>
            </a:endParaRPr>
          </a:p>
          <a:p>
            <a:pPr marL="457200" indent="-457200">
              <a:buFont typeface="Wingdings" charset="2"/>
              <a:buChar char="Ø"/>
            </a:pPr>
            <a:r>
              <a:rPr lang="it-IT" sz="3200" dirty="0">
                <a:latin typeface="Apple Symbols"/>
                <a:cs typeface="Apple Symbols"/>
              </a:rPr>
              <a:t>S</a:t>
            </a:r>
            <a:r>
              <a:rPr lang="it-IT" sz="3200" dirty="0" smtClean="0">
                <a:latin typeface="Apple Symbols"/>
                <a:cs typeface="Apple Symbols"/>
              </a:rPr>
              <a:t>crivere </a:t>
            </a:r>
            <a:r>
              <a:rPr lang="it-IT" sz="3200" dirty="0">
                <a:latin typeface="Apple Symbols"/>
                <a:cs typeface="Apple Symbols"/>
              </a:rPr>
              <a:t>sul </a:t>
            </a:r>
            <a:r>
              <a:rPr lang="it-IT" sz="3200" dirty="0" smtClean="0">
                <a:latin typeface="Apple Symbols"/>
                <a:cs typeface="Apple Symbols"/>
              </a:rPr>
              <a:t>documento, luogo e data, nome e cognome dell’identificatore, “copia conforme all’originale, e firmare.</a:t>
            </a:r>
            <a:endParaRPr lang="it-IT" sz="3200" dirty="0">
              <a:latin typeface="Apple Symbols"/>
              <a:cs typeface="Apple Symbols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0DAB-BF85-1948-A81F-FE2317CE9A52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7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067" y="302750"/>
            <a:ext cx="8229600" cy="57869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28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it-IT" sz="3600" dirty="0" smtClean="0"/>
              <a:t>ROMA</a:t>
            </a:r>
            <a:r>
              <a:rPr lang="it-IT" sz="3600" dirty="0"/>
              <a:t>, 14 OTTOBRE 2015</a:t>
            </a:r>
          </a:p>
          <a:p>
            <a:pPr marL="0" indent="0">
              <a:buNone/>
            </a:pPr>
            <a:r>
              <a:rPr lang="it-IT" sz="3600" dirty="0" smtClean="0"/>
              <a:t>COPIA CONFORMEALL’ORIGINALE</a:t>
            </a:r>
          </a:p>
          <a:p>
            <a:pPr marL="0" indent="0">
              <a:buNone/>
            </a:pPr>
            <a:r>
              <a:rPr lang="it-IT" sz="3600" dirty="0" smtClean="0"/>
              <a:t>             MARIO ROSSI</a:t>
            </a:r>
          </a:p>
          <a:p>
            <a:pPr marL="0" indent="0">
              <a:buNone/>
            </a:pPr>
            <a:r>
              <a:rPr lang="it-IT" sz="4800" dirty="0" smtClean="0">
                <a:latin typeface="Bradley Hand Bold"/>
                <a:cs typeface="Bradley Hand Bold"/>
              </a:rPr>
              <a:t>            </a:t>
            </a:r>
            <a:r>
              <a:rPr lang="it-IT" sz="8800" dirty="0" smtClean="0">
                <a:latin typeface="Edwardian Script ITC"/>
                <a:cs typeface="Edwardian Script ITC"/>
              </a:rPr>
              <a:t>Mario Rossi</a:t>
            </a:r>
            <a:endParaRPr lang="it-IT" sz="8800" dirty="0">
              <a:latin typeface="Edwardian Script ITC"/>
              <a:cs typeface="Edwardian Script ITC"/>
            </a:endParaRP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b="1" dirty="0"/>
              <a:t> </a:t>
            </a:r>
            <a:endParaRPr lang="it-IT" sz="18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0CCB-2464-BE4E-8BE5-FB487336C5D8}" type="datetime1">
              <a:rPr lang="it-IT" smtClean="0"/>
              <a:t>14/10/15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5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067" y="302750"/>
            <a:ext cx="8229600" cy="6375937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t-IT" sz="2200" b="1" dirty="0" smtClean="0"/>
              <a:t>PROVENIENZA DEL  PREMIO- INCASSO PREMIO</a:t>
            </a:r>
            <a:endParaRPr lang="it-IT" sz="2200" dirty="0"/>
          </a:p>
          <a:p>
            <a:pPr marL="0" indent="0">
              <a:buNone/>
            </a:pPr>
            <a:r>
              <a:rPr lang="it-IT" sz="2200" dirty="0" smtClean="0"/>
              <a:t>Deve essere </a:t>
            </a:r>
            <a:r>
              <a:rPr lang="it-IT" sz="2200" dirty="0"/>
              <a:t>accertato, </a:t>
            </a:r>
            <a:r>
              <a:rPr lang="it-IT" sz="2200" dirty="0" smtClean="0"/>
              <a:t>tramite:  </a:t>
            </a:r>
          </a:p>
          <a:p>
            <a:pPr marL="0" indent="0" algn="ctr">
              <a:buNone/>
            </a:pPr>
            <a:r>
              <a:rPr lang="it-IT" sz="2000" b="1" dirty="0" smtClean="0"/>
              <a:t>CONTABILI, ESTRATTI CONTI BANCARI, LETTERE BANCARIE </a:t>
            </a:r>
          </a:p>
          <a:p>
            <a:pPr marL="0" indent="0" algn="just">
              <a:buNone/>
            </a:pPr>
            <a:r>
              <a:rPr lang="it-IT" sz="2200" dirty="0"/>
              <a:t>e</a:t>
            </a:r>
            <a:r>
              <a:rPr lang="it-IT" sz="2200" dirty="0" smtClean="0"/>
              <a:t> </a:t>
            </a:r>
            <a:r>
              <a:rPr lang="it-IT" sz="2200" dirty="0"/>
              <a:t>il pagamento </a:t>
            </a:r>
            <a:r>
              <a:rPr lang="it-IT" sz="2200" dirty="0" smtClean="0"/>
              <a:t>del premio, deve essere effettuato </a:t>
            </a:r>
            <a:r>
              <a:rPr lang="it-IT" sz="2200" dirty="0"/>
              <a:t>tramite un conto intestato al cliente e tenuto presso un ente </a:t>
            </a:r>
            <a:r>
              <a:rPr lang="it-IT" sz="2200" dirty="0" smtClean="0"/>
              <a:t>creditizio.</a:t>
            </a:r>
          </a:p>
          <a:p>
            <a:pPr marL="0" indent="0" algn="just">
              <a:buNone/>
            </a:pPr>
            <a:r>
              <a:rPr lang="it-IT" sz="2200" dirty="0" smtClean="0"/>
              <a:t>E’  </a:t>
            </a:r>
            <a:r>
              <a:rPr lang="it-IT" sz="2200" dirty="0"/>
              <a:t>vietato ricevere dal contraente a titolo di pagamento dei premi assicurativi vita, </a:t>
            </a:r>
            <a:r>
              <a:rPr lang="it-IT" sz="2200" b="1" dirty="0"/>
              <a:t>somme in contanti</a:t>
            </a:r>
            <a:r>
              <a:rPr lang="it-IT" sz="2200" dirty="0"/>
              <a:t>, </a:t>
            </a:r>
            <a:r>
              <a:rPr lang="it-IT" sz="2200" dirty="0" smtClean="0"/>
              <a:t>(ai </a:t>
            </a:r>
            <a:r>
              <a:rPr lang="it-IT" sz="2200" dirty="0"/>
              <a:t>sensi dell’art. 47 del Regolamento Isvap n. 5 del 16 Ottobre </a:t>
            </a:r>
            <a:r>
              <a:rPr lang="it-IT" sz="2200" dirty="0" smtClean="0"/>
              <a:t>2006). </a:t>
            </a:r>
            <a:endParaRPr lang="it-IT" sz="2200" dirty="0"/>
          </a:p>
          <a:p>
            <a:pPr marL="0" indent="0" algn="just">
              <a:buNone/>
            </a:pPr>
            <a:r>
              <a:rPr lang="it-IT" sz="2200" b="1" dirty="0" smtClean="0"/>
              <a:t>Se il pagamento è tramite assegno, </a:t>
            </a:r>
            <a:r>
              <a:rPr lang="it-IT" sz="2200" dirty="0" smtClean="0"/>
              <a:t>per via delle norme </a:t>
            </a:r>
            <a:r>
              <a:rPr lang="it-IT" sz="2200" dirty="0"/>
              <a:t>antimafia contro il riciclaggio del denaro </a:t>
            </a:r>
            <a:r>
              <a:rPr lang="it-IT" sz="2200" dirty="0" smtClean="0"/>
              <a:t>sporco,  è necessario, verificare l’ indicazione di </a:t>
            </a:r>
            <a:r>
              <a:rPr lang="it-IT" sz="2200" b="1" dirty="0" smtClean="0"/>
              <a:t>"</a:t>
            </a:r>
            <a:r>
              <a:rPr lang="it-IT" sz="2200" b="1" dirty="0"/>
              <a:t>non trasferibile" </a:t>
            </a:r>
            <a:r>
              <a:rPr lang="it-IT" sz="2200" dirty="0" smtClean="0"/>
              <a:t>sull’assegni </a:t>
            </a:r>
            <a:r>
              <a:rPr lang="it-IT" sz="2200" dirty="0"/>
              <a:t>d'importo superiore ad Euro </a:t>
            </a:r>
            <a:r>
              <a:rPr lang="it-IT" sz="2200" dirty="0" smtClean="0"/>
              <a:t>12.500,00.</a:t>
            </a:r>
          </a:p>
          <a:p>
            <a:pPr marL="0" indent="0" algn="just">
              <a:buNone/>
            </a:pPr>
            <a:r>
              <a:rPr lang="it-IT" sz="2200" dirty="0" smtClean="0"/>
              <a:t>La </a:t>
            </a:r>
            <a:r>
              <a:rPr lang="it-IT" sz="2200" u="sng" dirty="0"/>
              <a:t>sanzione </a:t>
            </a:r>
            <a:r>
              <a:rPr lang="it-IT" sz="2200" u="sng" dirty="0" smtClean="0"/>
              <a:t>per tale dimenticanza  </a:t>
            </a:r>
            <a:r>
              <a:rPr lang="it-IT" sz="2200" u="sng" dirty="0"/>
              <a:t>è elevata: fino al 40% dell'importo dell'assegno</a:t>
            </a:r>
            <a:r>
              <a:rPr lang="it-IT" sz="2200" u="sng" dirty="0" smtClean="0"/>
              <a:t>.</a:t>
            </a:r>
            <a:endParaRPr lang="it-IT" sz="22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CFBB0-86A5-1E42-ACF3-DB3F189DC8FE}" type="datetime1">
              <a:rPr lang="it-IT" smtClean="0"/>
              <a:t>14/10/15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B42E0-DC88-EB41-85F4-C346F861F157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4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1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INFORMATIVA PRECONTRATTULAE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1444532"/>
            <a:ext cx="8042276" cy="48311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/>
              <a:t>L’informativa </a:t>
            </a:r>
            <a:r>
              <a:rPr lang="it-IT" dirty="0"/>
              <a:t>precontrattuale contiene tutte le informazioni che ogni assicurato deve conoscere prima di sottoscrivere un contratto assicurativo.</a:t>
            </a:r>
          </a:p>
          <a:p>
            <a:pPr marL="0" indent="0">
              <a:buNone/>
            </a:pPr>
            <a:r>
              <a:rPr lang="it-IT" dirty="0"/>
              <a:t>Nell'informativa sono contenuti:</a:t>
            </a:r>
          </a:p>
          <a:p>
            <a:pPr lvl="0"/>
            <a:r>
              <a:rPr lang="it-IT" b="1" dirty="0"/>
              <a:t>Gli obblighi degli intermediari verso i contraenti</a:t>
            </a:r>
            <a:endParaRPr lang="it-IT" dirty="0"/>
          </a:p>
          <a:p>
            <a:pPr lvl="0"/>
            <a:r>
              <a:rPr lang="it-IT" dirty="0"/>
              <a:t>Le informazioni da fornire al contraente prima della stipula, contenute nel fascicolo informativo della Compagnia (Condizioni di polizza </a:t>
            </a:r>
            <a:r>
              <a:rPr lang="it-IT" dirty="0" err="1"/>
              <a:t>ect</a:t>
            </a:r>
            <a:r>
              <a:rPr lang="it-IT" dirty="0" smtClean="0"/>
              <a:t>).</a:t>
            </a:r>
          </a:p>
          <a:p>
            <a:pPr marL="0" lvl="0" indent="0">
              <a:buNone/>
            </a:pPr>
            <a:r>
              <a:rPr lang="it-IT" dirty="0" smtClean="0"/>
              <a:t>Qui di seguito al ricevuta che il cliente sottoscrive, dichiarando di avere ricevuto l’informativa precontrattuale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864B-B545-F949-B9B5-F330CA7F57E3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1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E700-D712-A545-B75F-E4BDBC38AE07}" type="datetime1">
              <a:rPr lang="it-IT" smtClean="0"/>
              <a:t>14/10/15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4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71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PRIME LIFE SI RACCOMANDA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9275" y="4025779"/>
            <a:ext cx="8056563" cy="1210413"/>
          </a:xfrm>
        </p:spPr>
        <p:txBody>
          <a:bodyPr/>
          <a:lstStyle/>
          <a:p>
            <a:r>
              <a:rPr lang="it-IT" dirty="0" smtClean="0"/>
              <a:t>DI CONSEGNARE </a:t>
            </a:r>
            <a:r>
              <a:rPr lang="it-IT" b="1" dirty="0" smtClean="0"/>
              <a:t>SEMPRE</a:t>
            </a:r>
            <a:r>
              <a:rPr lang="it-IT" dirty="0" smtClean="0"/>
              <a:t> TUTTA LA DOCUMENTAZIONE PRECONTRATTUALE AL CLIENTE, E DI FARE SOTTOSCRIVERE AL CLIENTE LA RICEVUTA DI AVVENUTA CONSEGNA.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6135-7E07-9845-BE44-77BE783A24B1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6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Arial"/>
                <a:cs typeface="Arial"/>
              </a:rPr>
              <a:t>7 A – 7 B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>
                <a:latin typeface="Arial"/>
                <a:cs typeface="Arial"/>
              </a:rPr>
              <a:t>Tra </a:t>
            </a:r>
            <a:r>
              <a:rPr lang="it-IT" dirty="0" smtClean="0">
                <a:latin typeface="Arial"/>
                <a:cs typeface="Arial"/>
              </a:rPr>
              <a:t>i </a:t>
            </a:r>
            <a:r>
              <a:rPr lang="it-IT" dirty="0">
                <a:latin typeface="Arial"/>
                <a:cs typeface="Arial"/>
              </a:rPr>
              <a:t>documenti previsti dall’</a:t>
            </a:r>
            <a:r>
              <a:rPr lang="it-IT" dirty="0" err="1">
                <a:latin typeface="Arial"/>
                <a:cs typeface="Arial"/>
              </a:rPr>
              <a:t>Ivass</a:t>
            </a:r>
            <a:r>
              <a:rPr lang="it-IT" dirty="0">
                <a:latin typeface="Arial"/>
                <a:cs typeface="Arial"/>
              </a:rPr>
              <a:t> per la </a:t>
            </a:r>
            <a:r>
              <a:rPr lang="it-IT" dirty="0" smtClean="0">
                <a:latin typeface="Arial"/>
                <a:cs typeface="Arial"/>
              </a:rPr>
              <a:t>trasparenza e la tutela del </a:t>
            </a:r>
            <a:r>
              <a:rPr lang="it-IT" dirty="0">
                <a:latin typeface="Arial"/>
                <a:cs typeface="Arial"/>
              </a:rPr>
              <a:t>cliente al momento della conclusione del contratto , </a:t>
            </a:r>
            <a:r>
              <a:rPr lang="it-IT" dirty="0" smtClean="0">
                <a:latin typeface="Arial"/>
                <a:cs typeface="Arial"/>
              </a:rPr>
              <a:t>vi </a:t>
            </a:r>
            <a:r>
              <a:rPr lang="it-IT" dirty="0">
                <a:latin typeface="Arial"/>
                <a:cs typeface="Arial"/>
              </a:rPr>
              <a:t>sono due </a:t>
            </a:r>
            <a:r>
              <a:rPr lang="it-IT" dirty="0" smtClean="0">
                <a:latin typeface="Arial"/>
                <a:cs typeface="Arial"/>
              </a:rPr>
              <a:t>allegati, biglietto </a:t>
            </a:r>
            <a:r>
              <a:rPr lang="it-IT" dirty="0">
                <a:latin typeface="Arial"/>
                <a:cs typeface="Arial"/>
              </a:rPr>
              <a:t>da visita dell’intermediario: </a:t>
            </a:r>
            <a:endParaRPr lang="it-IT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it-IT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it-IT" b="1" dirty="0" smtClean="0">
                <a:latin typeface="Arial"/>
                <a:cs typeface="Arial"/>
              </a:rPr>
              <a:t>Allegati 7 </a:t>
            </a:r>
            <a:r>
              <a:rPr lang="it-IT" b="1" dirty="0">
                <a:latin typeface="Arial"/>
                <a:cs typeface="Arial"/>
              </a:rPr>
              <a:t>A e </a:t>
            </a:r>
            <a:r>
              <a:rPr lang="it-IT" b="1" dirty="0" smtClean="0">
                <a:latin typeface="Arial"/>
                <a:cs typeface="Arial"/>
              </a:rPr>
              <a:t>7B </a:t>
            </a:r>
          </a:p>
          <a:p>
            <a:pPr marL="0" indent="0" algn="ctr">
              <a:buNone/>
            </a:pPr>
            <a:endParaRPr lang="it-IT" dirty="0" smtClean="0">
              <a:latin typeface="Arial"/>
              <a:cs typeface="Arial"/>
            </a:endParaRPr>
          </a:p>
          <a:p>
            <a:pPr algn="ctr"/>
            <a:r>
              <a:rPr lang="it-IT" dirty="0" smtClean="0">
                <a:latin typeface="Arial"/>
                <a:cs typeface="Arial"/>
              </a:rPr>
              <a:t>Gli </a:t>
            </a:r>
            <a:r>
              <a:rPr lang="it-IT" dirty="0">
                <a:latin typeface="Arial"/>
                <a:cs typeface="Arial"/>
              </a:rPr>
              <a:t>allegati Prendono il nome dalla numerazione dei n. 12 allegati del Regolamento n. 5.</a:t>
            </a:r>
          </a:p>
          <a:p>
            <a:endParaRPr lang="it-IT" dirty="0">
              <a:latin typeface="Arial"/>
              <a:cs typeface="Arial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166B-0236-7747-92E5-2AAB14B803D7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1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Arial"/>
                <a:cs typeface="Arial"/>
              </a:rPr>
              <a:t>Quando e come devono essere consegnati al cliente?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Arial"/>
                <a:cs typeface="Arial"/>
              </a:rPr>
              <a:t>Devono essere consegnati al cliente prima della proposta di polizza.</a:t>
            </a:r>
            <a:endParaRPr lang="it-IT" dirty="0">
              <a:latin typeface="Arial"/>
              <a:cs typeface="Arial"/>
            </a:endParaRPr>
          </a:p>
          <a:p>
            <a:r>
              <a:rPr lang="it-IT" dirty="0" smtClean="0">
                <a:latin typeface="Arial"/>
                <a:cs typeface="Arial"/>
              </a:rPr>
              <a:t>In Duplice copia: una copia deve essere trattenuta dal cliente, una copia deve essere allegata alla proposta di polizza;</a:t>
            </a:r>
          </a:p>
          <a:p>
            <a:r>
              <a:rPr lang="it-IT" dirty="0" smtClean="0">
                <a:latin typeface="Arial"/>
                <a:cs typeface="Arial"/>
              </a:rPr>
              <a:t>Evidenziare la consegna con la “Firma per ricevuta alle copie spettanti all’Intermediario.</a:t>
            </a:r>
          </a:p>
          <a:p>
            <a:endParaRPr lang="it-IT" dirty="0" smtClean="0">
              <a:latin typeface="Arial"/>
              <a:cs typeface="Arial"/>
            </a:endParaRPr>
          </a:p>
          <a:p>
            <a:endParaRPr lang="it-IT" dirty="0" smtClean="0">
              <a:latin typeface="Arial"/>
              <a:cs typeface="Arial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05BD-416B-8340-903A-61C436AE3B9A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9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Arial"/>
                <a:cs typeface="Arial"/>
              </a:rPr>
              <a:t>7 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dirty="0" smtClean="0">
              <a:latin typeface="Arial"/>
              <a:cs typeface="Arial"/>
            </a:endParaRPr>
          </a:p>
          <a:p>
            <a:endParaRPr lang="it-IT" dirty="0" smtClean="0">
              <a:latin typeface="Arial"/>
              <a:cs typeface="Aria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69039" y="2165983"/>
            <a:ext cx="8141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Riporta tutte le  </a:t>
            </a:r>
            <a:r>
              <a:rPr lang="it-IT" sz="2400" dirty="0"/>
              <a:t>informazioni circa gli </a:t>
            </a:r>
            <a:r>
              <a:rPr lang="it-IT" sz="2400" dirty="0" smtClean="0"/>
              <a:t>OBBLIGHI DI COMPORTAMENTO CHE L’INTERMEDIARIO</a:t>
            </a:r>
            <a:r>
              <a:rPr lang="it-IT" sz="2400" b="1" dirty="0" smtClean="0"/>
              <a:t> </a:t>
            </a:r>
            <a:r>
              <a:rPr lang="it-IT" sz="2400" dirty="0" smtClean="0"/>
              <a:t> deve </a:t>
            </a:r>
            <a:r>
              <a:rPr lang="it-IT" sz="2400" dirty="0"/>
              <a:t>tenere nei confronti del </a:t>
            </a:r>
            <a:r>
              <a:rPr lang="it-IT" sz="2400" dirty="0" smtClean="0"/>
              <a:t>cliente.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573B-3D1E-8244-83B9-1DF6E8EB9C64}" type="datetime1">
              <a:rPr lang="it-IT" smtClean="0"/>
              <a:t>14/10/15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6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749" y="793749"/>
            <a:ext cx="8778875" cy="5003249"/>
          </a:xfrm>
        </p:spPr>
        <p:txBody>
          <a:bodyPr>
            <a:noAutofit/>
          </a:bodyPr>
          <a:lstStyle/>
          <a:p>
            <a:r>
              <a:rPr lang="it-IT" sz="4800" b="1" dirty="0" smtClean="0"/>
              <a:t/>
            </a:r>
            <a:br>
              <a:rPr lang="it-IT" sz="4800" b="1" dirty="0" smtClean="0"/>
            </a:br>
            <a:r>
              <a:rPr lang="it-IT" sz="4800" b="1" dirty="0" smtClean="0"/>
              <a:t>OBBLIGO DI ADEGUATA VERIFICA</a:t>
            </a:r>
            <a:br>
              <a:rPr lang="it-IT" sz="4800" b="1" dirty="0" smtClean="0"/>
            </a:br>
            <a:r>
              <a:rPr lang="it-IT" sz="4800" b="1" dirty="0" smtClean="0"/>
              <a:t>Regolamento </a:t>
            </a:r>
            <a:r>
              <a:rPr lang="it-IT" sz="4800" b="1" dirty="0"/>
              <a:t>n. 5 del 21/07/2014  </a:t>
            </a:r>
            <a:br>
              <a:rPr lang="it-IT" sz="4800" b="1" dirty="0"/>
            </a:br>
            <a:endParaRPr lang="it-IT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2316" y="1446107"/>
            <a:ext cx="8229600" cy="435089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it-IT" sz="4000" b="1" dirty="0" smtClean="0"/>
          </a:p>
          <a:p>
            <a:pPr marL="0" indent="0" algn="just">
              <a:buNone/>
            </a:pPr>
            <a:endParaRPr lang="it-IT" sz="4000" b="1" dirty="0"/>
          </a:p>
          <a:p>
            <a:pPr marL="0" indent="0" algn="just">
              <a:buNone/>
            </a:pPr>
            <a:endParaRPr lang="it-IT" sz="4000" b="1" dirty="0" smtClean="0"/>
          </a:p>
          <a:p>
            <a:pPr marL="0" indent="0" algn="just">
              <a:buNone/>
            </a:pPr>
            <a:endParaRPr lang="it-IT" sz="4000" b="1" dirty="0"/>
          </a:p>
          <a:p>
            <a:pPr marL="0" indent="0" algn="just">
              <a:buNone/>
            </a:pPr>
            <a:endParaRPr lang="it-IT" sz="4000" b="1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126D-3076-B947-8905-412E84F99508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897B-19B7-954F-B2AB-D84B44C358AC}" type="datetime1">
              <a:rPr lang="it-IT" smtClean="0"/>
              <a:t>14/10/15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300" y="-20000"/>
            <a:ext cx="4844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8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7 B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 smtClean="0"/>
              <a:t>Contiene </a:t>
            </a:r>
            <a:r>
              <a:rPr lang="it-IT" dirty="0"/>
              <a:t>tutte le INFORMAZIONI GENERALI SULL’INTERMEDIARIO assicurativo e le  potenziali situazioni di conflitto d’interessi: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AD22-2DE0-404A-93E8-34FFAB3C8E30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5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E700-D712-A545-B75F-E4BDBC38AE07}" type="datetime1">
              <a:rPr lang="it-IT" smtClean="0"/>
              <a:t>14/10/15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4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0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E700-D712-A545-B75F-E4BDBC38AE07}" type="datetime1">
              <a:rPr lang="it-IT" smtClean="0"/>
              <a:t>14/10/15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4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conferimento dell'incarico di </a:t>
            </a:r>
            <a:r>
              <a:rPr lang="it-IT" dirty="0" smtClean="0"/>
              <a:t>Brokeraggio </a:t>
            </a:r>
            <a:r>
              <a:rPr lang="it-IT" dirty="0"/>
              <a:t>assicurativo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it-IT" dirty="0"/>
              <a:t>Per potere operare il </a:t>
            </a:r>
            <a:r>
              <a:rPr lang="it-IT" dirty="0" smtClean="0"/>
              <a:t>Broker </a:t>
            </a:r>
            <a:r>
              <a:rPr lang="it-IT" dirty="0"/>
              <a:t>deve acquisire dal proprio cliente un mandato scritto.</a:t>
            </a:r>
          </a:p>
          <a:p>
            <a:pPr algn="just"/>
            <a:r>
              <a:rPr lang="it-IT" dirty="0"/>
              <a:t>Tale mandato sotto forma di lettera di nomina, con accettazione da parte del broker, consente a quest'ultimo di potersi recare presso le imprese assicuratrici per porre in atto l'attività </a:t>
            </a:r>
            <a:r>
              <a:rPr lang="it-IT" dirty="0" err="1"/>
              <a:t>mediatoria</a:t>
            </a:r>
            <a:r>
              <a:rPr lang="it-IT" dirty="0"/>
              <a:t> e di assistenza.</a:t>
            </a:r>
          </a:p>
          <a:p>
            <a:pPr algn="just"/>
            <a:r>
              <a:rPr lang="it-IT" dirty="0"/>
              <a:t>Il mandato - ovviamente - riserva al Cliente mandante la capacità negoziale di stipula e di accettazione delle proposte formulate dal broker, il quale, a sua volta, non ha alcun potere di impegnare il Cliente mandante.		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AD22-2DE0-404A-93E8-34FFAB3C8E30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9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E700-D712-A545-B75F-E4BDBC38AE07}" type="datetime1">
              <a:rPr lang="it-IT" smtClean="0"/>
              <a:t>14/10/15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4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2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107575"/>
            <a:ext cx="8042276" cy="2568718"/>
          </a:xfrm>
        </p:spPr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Informativa </a:t>
            </a:r>
            <a:r>
              <a:rPr lang="it-IT" dirty="0"/>
              <a:t>ex art.13 D. </a:t>
            </a:r>
            <a:r>
              <a:rPr lang="it-IT" dirty="0" err="1"/>
              <a:t>Lgs</a:t>
            </a:r>
            <a:r>
              <a:rPr lang="it-IT" dirty="0"/>
              <a:t>. 196/2003 per il trattamento di dati sensibili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2993819"/>
            <a:ext cx="8042276" cy="2949782"/>
          </a:xfrm>
        </p:spPr>
        <p:txBody>
          <a:bodyPr/>
          <a:lstStyle/>
          <a:p>
            <a:r>
              <a:rPr lang="it-IT" dirty="0" smtClean="0"/>
              <a:t>Tutela la riservatezza e i dati personali</a:t>
            </a:r>
          </a:p>
          <a:p>
            <a:r>
              <a:rPr lang="it-IT" dirty="0" smtClean="0"/>
              <a:t>Autorizza alla trasmissione dei dati personali</a:t>
            </a:r>
          </a:p>
          <a:p>
            <a:r>
              <a:rPr lang="it-IT" dirty="0" smtClean="0"/>
              <a:t>Il Consulente risulta responsabile del trattamento dei dati sensibili dei propri clienti, in quanto ha sottoscritto con il mandato, (vedi allegato n. 7 al mandato).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AD22-2DE0-404A-93E8-34FFAB3C8E30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5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E700-D712-A545-B75F-E4BDBC38AE07}" type="datetime1">
              <a:rPr lang="it-IT" smtClean="0"/>
              <a:t>14/10/15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4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0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E700-D712-A545-B75F-E4BDBC38AE07}" type="datetime1">
              <a:rPr lang="it-IT" smtClean="0"/>
              <a:t>14/10/15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4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4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E700-D712-A545-B75F-E4BDBC38AE07}" type="datetime1">
              <a:rPr lang="it-IT" smtClean="0"/>
              <a:t>14/10/15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4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41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11156"/>
            <a:ext cx="8229600" cy="56150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dirty="0">
                <a:latin typeface="Arial"/>
                <a:cs typeface="Arial"/>
              </a:rPr>
              <a:t>Nella “Relazione” si sottolinea che “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’obbligo di adeguata verifica ha carattere dinamico e non </a:t>
            </a:r>
            <a:r>
              <a:rPr lang="it-IT" sz="2800" b="1" dirty="0">
                <a:solidFill>
                  <a:srgbClr val="215D77"/>
                </a:solidFill>
                <a:latin typeface="Arial"/>
                <a:cs typeface="Arial"/>
              </a:rPr>
              <a:t>statico</a:t>
            </a:r>
            <a:r>
              <a:rPr lang="it-IT" sz="2800" dirty="0">
                <a:latin typeface="Arial"/>
                <a:cs typeface="Arial"/>
              </a:rPr>
              <a:t>, non si esaurisce al compimento di una determinata attività, ma impone al soggetto obbligato di tenere una definita condotta per tutta la durata del contratto assicurativo”.</a:t>
            </a:r>
          </a:p>
          <a:p>
            <a:pPr marL="0" indent="0">
              <a:buNone/>
            </a:pPr>
            <a:endParaRPr lang="it-IT" sz="2800" b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IT" sz="2800" b="1" dirty="0" smtClean="0">
                <a:latin typeface="Arial"/>
                <a:cs typeface="Arial"/>
              </a:rPr>
              <a:t>Elemento </a:t>
            </a:r>
            <a:r>
              <a:rPr lang="it-IT" sz="2800" b="1" dirty="0">
                <a:latin typeface="Arial"/>
                <a:cs typeface="Arial"/>
              </a:rPr>
              <a:t>di novità consiste nell’inserimento, tra le figure da identificare e verificarne </a:t>
            </a:r>
            <a:r>
              <a:rPr lang="it-IT" sz="2800" b="1" dirty="0">
                <a:solidFill>
                  <a:srgbClr val="215D77"/>
                </a:solidFill>
                <a:latin typeface="Arial"/>
                <a:cs typeface="Arial"/>
              </a:rPr>
              <a:t>l’identità, del beneficiario</a:t>
            </a:r>
            <a:r>
              <a:rPr lang="it-IT" sz="2800" dirty="0">
                <a:solidFill>
                  <a:srgbClr val="215D77"/>
                </a:solidFill>
                <a:latin typeface="Arial"/>
                <a:cs typeface="Arial"/>
              </a:rPr>
              <a:t>, </a:t>
            </a:r>
            <a:r>
              <a:rPr lang="it-IT" sz="2800" dirty="0">
                <a:latin typeface="Arial"/>
                <a:cs typeface="Arial"/>
              </a:rPr>
              <a:t>soggetto non ricompreso nella definizione di cliente né di titolare effettivo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04AE-CD8C-544F-B935-AD6F3C4C0EB6}" type="datetime1">
              <a:rPr lang="it-IT" smtClean="0"/>
              <a:t>14/10/15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4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Adeguatezza del Contratto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it-CH" dirty="0"/>
              <a:t>Gli istituti di vigilanza (</a:t>
            </a:r>
            <a:r>
              <a:rPr lang="it-CH" dirty="0" smtClean="0"/>
              <a:t>IVass </a:t>
            </a:r>
            <a:r>
              <a:rPr lang="it-CH" dirty="0"/>
              <a:t>e Consob) hanno imposto l’obbligo, sia per l’intermediario che per l’impresa assicurativa, prima di far sottoscrivere un contratto</a:t>
            </a:r>
            <a:r>
              <a:rPr lang="it-CH" b="1" dirty="0"/>
              <a:t>, </a:t>
            </a:r>
            <a:r>
              <a:rPr lang="it-CH" dirty="0"/>
              <a:t>di </a:t>
            </a:r>
            <a:r>
              <a:rPr lang="it-CH" b="1" dirty="0"/>
              <a:t>valutare se il contratto è adeguato alle esigenze del cliente</a:t>
            </a:r>
            <a:r>
              <a:rPr lang="it-CH" dirty="0"/>
              <a:t>.</a:t>
            </a:r>
            <a:endParaRPr lang="it-IT" dirty="0"/>
          </a:p>
          <a:p>
            <a:pPr algn="just"/>
            <a:r>
              <a:rPr lang="it-CH" dirty="0" smtClean="0"/>
              <a:t>Prima </a:t>
            </a:r>
            <a:r>
              <a:rPr lang="it-CH" dirty="0"/>
              <a:t>di firmare il contratto, il </a:t>
            </a:r>
            <a:r>
              <a:rPr lang="it-CH" dirty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it-CH" dirty="0" smtClean="0">
                <a:solidFill>
                  <a:schemeClr val="bg2">
                    <a:lumMod val="25000"/>
                  </a:schemeClr>
                </a:solidFill>
              </a:rPr>
              <a:t>onsulente</a:t>
            </a:r>
            <a:r>
              <a:rPr lang="it-CH" dirty="0" smtClean="0"/>
              <a:t> </a:t>
            </a:r>
            <a:r>
              <a:rPr lang="it-CH" dirty="0"/>
              <a:t>deve obbligatoriamente per </a:t>
            </a:r>
            <a:r>
              <a:rPr lang="it-CH" dirty="0" smtClean="0"/>
              <a:t>legge, sottoporre al cliente </a:t>
            </a:r>
            <a:r>
              <a:rPr lang="it-CH" dirty="0"/>
              <a:t>il questionario per valutare l’adeguatezza del contratto, indispensabile per non vendere un prodotto non adatto </a:t>
            </a:r>
            <a:r>
              <a:rPr lang="it-CH" dirty="0" smtClean="0"/>
              <a:t>alla tipologia del proprio cliente.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AD22-2DE0-404A-93E8-34FFAB3C8E30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9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1167319"/>
            <a:ext cx="8042276" cy="4776282"/>
          </a:xfrm>
        </p:spPr>
        <p:txBody>
          <a:bodyPr>
            <a:normAutofit/>
          </a:bodyPr>
          <a:lstStyle/>
          <a:p>
            <a:pPr algn="just"/>
            <a:r>
              <a:rPr lang="it-CH" sz="3600" dirty="0"/>
              <a:t>Dalla combinazione delle domande, il questionario indica se il contratto </a:t>
            </a:r>
            <a:r>
              <a:rPr lang="it-CH" sz="3600" dirty="0" smtClean="0"/>
              <a:t>proposto dall’ intermediario </a:t>
            </a:r>
            <a:r>
              <a:rPr lang="it-CH" sz="3600" dirty="0"/>
              <a:t>è adatto alle esigenze del cliente</a:t>
            </a:r>
            <a:endParaRPr lang="it-IT" sz="3600" dirty="0"/>
          </a:p>
          <a:p>
            <a:pPr algn="just"/>
            <a:r>
              <a:rPr lang="it-CH" sz="3600" dirty="0" smtClean="0"/>
              <a:t>Nella parte finale del questionario vi sono appostisti spazi dedicati alla firma, suddivisi in tre parti</a:t>
            </a:r>
            <a:r>
              <a:rPr lang="it-IT" sz="3600" dirty="0" smtClean="0"/>
              <a:t>:</a:t>
            </a:r>
            <a:endParaRPr lang="it-IT" sz="3600" dirty="0"/>
          </a:p>
          <a:p>
            <a:endParaRPr lang="it-IT" sz="3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AD22-2DE0-404A-93E8-34FFAB3C8E30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9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6837" y="638124"/>
            <a:ext cx="8042276" cy="563754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it-CH" b="1" dirty="0">
                <a:solidFill>
                  <a:srgbClr val="184B5B"/>
                </a:solidFill>
              </a:rPr>
              <a:t>DICHIARAZIONE DI VOLONTÀ DI ACQUISTO IN CASO DI POSSIBILE ADEGUATEZZA </a:t>
            </a:r>
            <a:r>
              <a:rPr lang="it-CH" dirty="0"/>
              <a:t>(</a:t>
            </a:r>
            <a:r>
              <a:rPr lang="it-IT" dirty="0"/>
              <a:t>Dichiaro di aver fornito le informazioni che mi sono state richieste ai fini della valutazione delle mie esigenze assicurative, previdenziali, orizzonte temporale d’investimento, liquidità e propensione al rischio).</a:t>
            </a:r>
          </a:p>
          <a:p>
            <a:pPr lvl="0"/>
            <a:r>
              <a:rPr lang="it-CH" b="1" dirty="0">
                <a:solidFill>
                  <a:srgbClr val="184B5B"/>
                </a:solidFill>
              </a:rPr>
              <a:t>DICHIARAZIONE DI RIFIUTO DI FORNIRE LE INFORMAZIONI RICHIESTE</a:t>
            </a:r>
            <a:r>
              <a:rPr lang="it-CH" dirty="0"/>
              <a:t> (</a:t>
            </a:r>
            <a:r>
              <a:rPr lang="it-IT" dirty="0"/>
              <a:t>Dichiaro di non voler rispondere alle domande riportate nel questionario per la valutazione dell’adeguatezza del contratto o ad alcune di esse, nella consapevolezza che ciò ostacola la valutazione dell’adeguatezza del contratto alle mie esigenze assicurative, previdenziali, orizzonte temporale d’investimento, liquidità e propensione al rischio)</a:t>
            </a:r>
          </a:p>
          <a:p>
            <a:pPr lvl="0"/>
            <a:r>
              <a:rPr lang="it-CH" b="1" dirty="0">
                <a:solidFill>
                  <a:srgbClr val="184B5B"/>
                </a:solidFill>
              </a:rPr>
              <a:t>DICHIARAZIONE DI VOLONTÀ DI ACQUISTO IN CASO DI POSSIBILE INADEGUATEZZA </a:t>
            </a:r>
            <a:r>
              <a:rPr lang="it-CH" dirty="0"/>
              <a:t>(</a:t>
            </a:r>
            <a:r>
              <a:rPr lang="it-IT" dirty="0"/>
              <a:t>Il sottoscritto intermediario dichiara di aver informato il Contraente dei principali motivi, di seguito riportati, per i quali, sulla base delle informazioni disponibili, la proposta assicurativa non risulta o potrebbe non risultare adeguata alle sue esigenze assicurative, previdenziali, orizzonte temporale d’investimento, liquidità e propensione al rischio. Il sottoscritto Contraente dichiara di voler comunque sottoscrivere il relativo contratto).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AD22-2DE0-404A-93E8-34FFAB3C8E30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423314"/>
            <a:ext cx="8042276" cy="5528731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it-CH" sz="3800" dirty="0">
                <a:latin typeface="Arial"/>
                <a:cs typeface="Arial"/>
              </a:rPr>
              <a:t>Nel caso in cui il cliente abbia risposto “volontariamente” al questionario è importante firmare alla prima dichiarazione</a:t>
            </a:r>
            <a:r>
              <a:rPr lang="it-CH" sz="3800" dirty="0" smtClean="0">
                <a:latin typeface="Arial"/>
                <a:cs typeface="Arial"/>
              </a:rPr>
              <a:t>.</a:t>
            </a:r>
            <a:endParaRPr lang="it-IT" sz="3800" dirty="0">
              <a:latin typeface="Arial"/>
              <a:cs typeface="Arial"/>
            </a:endParaRPr>
          </a:p>
          <a:p>
            <a:pPr algn="just"/>
            <a:r>
              <a:rPr lang="it-CH" sz="3800" dirty="0">
                <a:latin typeface="Arial"/>
                <a:cs typeface="Arial"/>
              </a:rPr>
              <a:t>A seguito del </a:t>
            </a:r>
            <a:r>
              <a:rPr lang="it-CH" sz="3800" b="1" dirty="0">
                <a:latin typeface="Arial"/>
                <a:cs typeface="Arial"/>
              </a:rPr>
              <a:t>rifiuto da parte del cliente di fornire le informazioni richieste o alcune di esse</a:t>
            </a:r>
            <a:r>
              <a:rPr lang="it-CH" sz="3800" dirty="0">
                <a:latin typeface="Arial"/>
                <a:cs typeface="Arial"/>
              </a:rPr>
              <a:t>, l’intermediario è comunque tenuto ad effettuare la valutazione dell’adeguatezza sulla base delle risposte, sebbene incomplete, fornite dal cliente, nonché sulla base di ogni altra notizia disponibile. ( in questo caso il consulente si assume la responsabilità di avere fatto sottoscrivere un eventuale contratto inadeguato</a:t>
            </a:r>
            <a:r>
              <a:rPr lang="it-CH" sz="3800" dirty="0" smtClean="0">
                <a:latin typeface="Arial"/>
                <a:cs typeface="Arial"/>
              </a:rPr>
              <a:t>)</a:t>
            </a:r>
            <a:endParaRPr lang="it-IT" sz="3800" dirty="0">
              <a:latin typeface="Arial"/>
              <a:cs typeface="Arial"/>
            </a:endParaRPr>
          </a:p>
          <a:p>
            <a:pPr algn="just"/>
            <a:r>
              <a:rPr lang="it-CH" sz="3800" dirty="0">
                <a:latin typeface="Arial"/>
                <a:cs typeface="Arial"/>
              </a:rPr>
              <a:t>Riguardo alla dichiarazione di </a:t>
            </a:r>
            <a:r>
              <a:rPr lang="it-CH" sz="3800" b="1" dirty="0">
                <a:latin typeface="Arial"/>
                <a:cs typeface="Arial"/>
              </a:rPr>
              <a:t>volontà di acquisto in caso di possibile inadeguatezza</a:t>
            </a:r>
            <a:r>
              <a:rPr lang="it-CH" sz="3800" dirty="0">
                <a:latin typeface="Arial"/>
                <a:cs typeface="Arial"/>
              </a:rPr>
              <a:t>, occorre sottolineare che le disposizioni regolamentari prevedono l’obbligo da parte dell’intermediario, nel caso in cui riceva proposte assicurative che potrebbero risultare non adeguate, di informare il cliente illustrando i motivi dell’eventuale inadeguatezza, e di prevedere conseguentemente un’apposita dichiarazione sottoscritta da entrambi.</a:t>
            </a:r>
            <a:endParaRPr lang="it-IT" sz="3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CH" sz="3800" dirty="0">
                <a:latin typeface="Arial"/>
                <a:cs typeface="Arial"/>
              </a:rPr>
              <a:t> </a:t>
            </a:r>
            <a:endParaRPr lang="it-IT" sz="3800" dirty="0">
              <a:latin typeface="Arial"/>
              <a:cs typeface="Arial"/>
            </a:endParaRP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AD22-2DE0-404A-93E8-34FFAB3C8E30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6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E700-D712-A545-B75F-E4BDBC38AE07}" type="datetime1">
              <a:rPr lang="it-IT" smtClean="0"/>
              <a:t>14/10/15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4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8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E700-D712-A545-B75F-E4BDBC38AE07}" type="datetime1">
              <a:rPr lang="it-IT" smtClean="0"/>
              <a:t>14/10/15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4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4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950" y="564396"/>
            <a:ext cx="8778875" cy="970717"/>
          </a:xfrm>
        </p:spPr>
        <p:txBody>
          <a:bodyPr>
            <a:noAutofit/>
          </a:bodyPr>
          <a:lstStyle/>
          <a:p>
            <a:r>
              <a:rPr lang="it-IT" sz="4800" dirty="0" smtClean="0"/>
              <a:t>Temi </a:t>
            </a:r>
            <a:r>
              <a:rPr lang="it-IT" sz="4800" dirty="0"/>
              <a:t>della </a:t>
            </a:r>
            <a:r>
              <a:rPr lang="it-IT" sz="4800" dirty="0" smtClean="0"/>
              <a:t>Normativa</a:t>
            </a:r>
            <a:endParaRPr lang="it-IT" sz="4800" dirty="0"/>
          </a:p>
        </p:txBody>
      </p:sp>
      <p:sp>
        <p:nvSpPr>
          <p:cNvPr id="6" name="Segnaposto contenuto 3"/>
          <p:cNvSpPr>
            <a:spLocks noGrp="1"/>
          </p:cNvSpPr>
          <p:nvPr>
            <p:ph idx="1"/>
          </p:nvPr>
        </p:nvSpPr>
        <p:spPr>
          <a:xfrm>
            <a:off x="321124" y="2174875"/>
            <a:ext cx="4623452" cy="210038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    </a:t>
            </a:r>
            <a:r>
              <a:rPr lang="it-IT" u="sng" dirty="0" smtClean="0"/>
              <a:t>Cliente</a:t>
            </a:r>
          </a:p>
          <a:p>
            <a:pPr lvl="1"/>
            <a:r>
              <a:rPr lang="it-IT" dirty="0" smtClean="0"/>
              <a:t>Contraente</a:t>
            </a:r>
          </a:p>
          <a:p>
            <a:pPr lvl="1"/>
            <a:r>
              <a:rPr lang="it-IT" dirty="0" smtClean="0"/>
              <a:t>Assicurati</a:t>
            </a:r>
          </a:p>
          <a:p>
            <a:pPr lvl="1"/>
            <a:r>
              <a:rPr lang="it-IT" dirty="0" smtClean="0"/>
              <a:t>Beneficiari</a:t>
            </a:r>
          </a:p>
          <a:p>
            <a:pPr marL="349250" lvl="1" indent="0">
              <a:buNone/>
            </a:pPr>
            <a:endParaRPr lang="it-IT" dirty="0" smtClean="0"/>
          </a:p>
        </p:txBody>
      </p:sp>
      <p:sp>
        <p:nvSpPr>
          <p:cNvPr id="8" name="Segnaposto contenuto 5"/>
          <p:cNvSpPr>
            <a:spLocks noGrp="1"/>
          </p:cNvSpPr>
          <p:nvPr>
            <p:ph sz="quarter" idx="4294967295"/>
          </p:nvPr>
        </p:nvSpPr>
        <p:spPr>
          <a:xfrm>
            <a:off x="5102225" y="2174875"/>
            <a:ext cx="4041775" cy="39512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</a:t>
            </a:r>
            <a:r>
              <a:rPr lang="it-IT" u="sng" dirty="0" smtClean="0"/>
              <a:t>Provenienza Premio</a:t>
            </a:r>
            <a:endParaRPr lang="it-IT" u="sng" dirty="0"/>
          </a:p>
        </p:txBody>
      </p:sp>
      <p:sp>
        <p:nvSpPr>
          <p:cNvPr id="5" name="Segnaposto testo 2"/>
          <p:cNvSpPr txBox="1">
            <a:spLocks/>
          </p:cNvSpPr>
          <p:nvPr/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it-IT" dirty="0" smtClean="0"/>
              <a:t>   Identificazione</a:t>
            </a:r>
            <a:endParaRPr lang="it-IT" dirty="0"/>
          </a:p>
        </p:txBody>
      </p:sp>
      <p:sp>
        <p:nvSpPr>
          <p:cNvPr id="7" name="Segnaposto testo 4"/>
          <p:cNvSpPr txBox="1">
            <a:spLocks/>
          </p:cNvSpPr>
          <p:nvPr/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it-IT" dirty="0" smtClean="0"/>
              <a:t>    Antiriciclaggio</a:t>
            </a:r>
            <a:endParaRPr lang="it-IT" dirty="0"/>
          </a:p>
        </p:txBody>
      </p:sp>
      <p:sp>
        <p:nvSpPr>
          <p:cNvPr id="10" name="Segnaposto testo 2"/>
          <p:cNvSpPr txBox="1">
            <a:spLocks/>
          </p:cNvSpPr>
          <p:nvPr/>
        </p:nvSpPr>
        <p:spPr>
          <a:xfrm>
            <a:off x="609600" y="4275265"/>
            <a:ext cx="4040188" cy="95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it-IT" dirty="0" smtClean="0"/>
              <a:t>  Titolare Effettivo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8F9FC-683B-E046-B1F2-60A5E384DE96}" type="datetime1">
              <a:rPr lang="it-IT" smtClean="0"/>
              <a:t>14/10/15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4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 smtClean="0"/>
              <a:t>Chi identifica?</a:t>
            </a:r>
            <a:endParaRPr lang="it-IT" sz="48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5400" dirty="0" smtClean="0"/>
              <a:t>IL CONSULENTE</a:t>
            </a:r>
            <a:endParaRPr lang="it-IT" sz="5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BFE9-4050-9746-8FD7-D8CDA545745D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6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18219"/>
            <a:ext cx="8229600" cy="6149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Arial"/>
                <a:cs typeface="Arial"/>
              </a:rPr>
              <a:t>Al </a:t>
            </a:r>
            <a:r>
              <a:rPr lang="it-IT" sz="2000" dirty="0">
                <a:latin typeface="Arial"/>
                <a:cs typeface="Arial"/>
              </a:rPr>
              <a:t>fine di ottemperare agli obblighi di adeguata verifica della clientela prima della sottoscrizione della polizza o dell’incasso del premio è necessario che il consulente richieda al/ai </a:t>
            </a:r>
            <a:r>
              <a:rPr lang="it-IT" sz="2000" dirty="0" smtClean="0">
                <a:latin typeface="Arial"/>
                <a:cs typeface="Arial"/>
              </a:rPr>
              <a:t>clienti i </a:t>
            </a:r>
            <a:r>
              <a:rPr lang="it-IT" sz="2000" dirty="0" smtClean="0">
                <a:latin typeface="Arial"/>
                <a:cs typeface="Arial"/>
              </a:rPr>
              <a:t>seguenti</a:t>
            </a:r>
            <a:endParaRPr lang="it-IT" sz="2000" b="1" dirty="0" smtClean="0">
              <a:latin typeface="Arial"/>
              <a:cs typeface="Arial"/>
            </a:endParaRPr>
          </a:p>
          <a:p>
            <a:pPr marL="0" lvl="0" indent="0" algn="ctr">
              <a:buNone/>
            </a:pPr>
            <a:r>
              <a:rPr lang="it-IT" sz="2000" b="1" dirty="0" smtClean="0">
                <a:latin typeface="Arial"/>
                <a:cs typeface="Arial"/>
              </a:rPr>
              <a:t>Documenti</a:t>
            </a:r>
            <a:r>
              <a:rPr lang="it-IT" sz="2000" b="1" dirty="0" smtClean="0">
                <a:latin typeface="Arial"/>
                <a:cs typeface="Arial"/>
              </a:rPr>
              <a:t>:</a:t>
            </a:r>
            <a:endParaRPr lang="it-IT" sz="1400" dirty="0">
              <a:latin typeface="Arial"/>
              <a:cs typeface="Arial"/>
            </a:endParaRPr>
          </a:p>
          <a:p>
            <a:pPr marL="0" lvl="0" indent="0" algn="ctr">
              <a:buNone/>
            </a:pPr>
            <a:r>
              <a:rPr lang="it-IT" sz="1800" b="1" u="sng" dirty="0" smtClean="0">
                <a:latin typeface="Arial"/>
                <a:cs typeface="Arial"/>
              </a:rPr>
              <a:t>In </a:t>
            </a:r>
            <a:r>
              <a:rPr lang="it-IT" sz="1800" b="1" u="sng" dirty="0">
                <a:latin typeface="Arial"/>
                <a:cs typeface="Arial"/>
              </a:rPr>
              <a:t>caso di persona fisica</a:t>
            </a:r>
            <a:endParaRPr lang="it-IT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IT" sz="1400" b="1" dirty="0">
                <a:latin typeface="Arial"/>
                <a:cs typeface="Arial"/>
              </a:rPr>
              <a:t> </a:t>
            </a:r>
            <a:endParaRPr lang="it-IT" sz="1400" dirty="0">
              <a:latin typeface="Arial"/>
              <a:cs typeface="Arial"/>
            </a:endParaRPr>
          </a:p>
          <a:p>
            <a:pPr lvl="0">
              <a:buFont typeface="Wingdings" charset="2"/>
              <a:buChar char="q"/>
            </a:pPr>
            <a:r>
              <a:rPr lang="it-IT" sz="2000" dirty="0">
                <a:latin typeface="Arial"/>
                <a:cs typeface="Arial"/>
              </a:rPr>
              <a:t>Copia di documento di identità: carta di identità o passaporto. Il documento deve’ essere valido, non scaduto, chiaro e ben leggibile con la fotografia identificabile.</a:t>
            </a:r>
          </a:p>
          <a:p>
            <a:pPr>
              <a:buFont typeface="Wingdings" charset="2"/>
              <a:buChar char="q"/>
            </a:pPr>
            <a:r>
              <a:rPr lang="it-IT" sz="2000" dirty="0">
                <a:latin typeface="Arial"/>
                <a:cs typeface="Arial"/>
              </a:rPr>
              <a:t>Copia del codice fiscale. </a:t>
            </a:r>
          </a:p>
          <a:p>
            <a:pPr lvl="0">
              <a:buFont typeface="Wingdings" charset="2"/>
              <a:buChar char="q"/>
            </a:pPr>
            <a:r>
              <a:rPr lang="it-IT" sz="2000" dirty="0">
                <a:latin typeface="Arial"/>
                <a:cs typeface="Arial"/>
              </a:rPr>
              <a:t>Prova di residenza</a:t>
            </a:r>
            <a:r>
              <a:rPr lang="it-IT" sz="1200" dirty="0">
                <a:latin typeface="Arial"/>
                <a:cs typeface="Arial"/>
              </a:rPr>
              <a:t>: </a:t>
            </a:r>
            <a:r>
              <a:rPr lang="it-IT" sz="1800" dirty="0">
                <a:latin typeface="Arial"/>
                <a:cs typeface="Arial"/>
              </a:rPr>
              <a:t>è preferibile richiedere una copia dell’ultimo estratto conto bancario dal quale proviene il premio; (può essere utilizzata la patente, o una fattura di utenza domestica o copia di un estratto conto bancario, o il certificato di residenza rilasciato dal Comune con data non superiore a tre mesi).</a:t>
            </a:r>
          </a:p>
          <a:p>
            <a:pPr marL="0" indent="0">
              <a:buNone/>
            </a:pPr>
            <a:r>
              <a:rPr lang="it-IT" sz="1800" dirty="0">
                <a:latin typeface="Arial"/>
                <a:cs typeface="Arial"/>
              </a:rPr>
              <a:t> 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18E6-AA85-0D4D-83EB-4C9D51D895B1}" type="datetime1">
              <a:rPr lang="it-IT" smtClean="0"/>
              <a:t>14/10/15</a:t>
            </a:fld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7763" y="418218"/>
            <a:ext cx="8229600" cy="6025435"/>
          </a:xfrm>
        </p:spPr>
        <p:txBody>
          <a:bodyPr>
            <a:noAutofit/>
          </a:bodyPr>
          <a:lstStyle/>
          <a:p>
            <a:r>
              <a:rPr lang="it-IT" sz="800" dirty="0"/>
              <a:t> </a:t>
            </a:r>
          </a:p>
          <a:p>
            <a:pPr marL="0" lvl="0" indent="0" algn="ctr">
              <a:buNone/>
            </a:pPr>
            <a:r>
              <a:rPr lang="it-IT" sz="2000" b="1" u="sng" dirty="0">
                <a:latin typeface="Arial"/>
                <a:cs typeface="Arial"/>
              </a:rPr>
              <a:t>In caso di persona </a:t>
            </a:r>
            <a:r>
              <a:rPr lang="it-IT" sz="2000" b="1" u="sng" dirty="0" smtClean="0">
                <a:latin typeface="Arial"/>
                <a:cs typeface="Arial"/>
              </a:rPr>
              <a:t>giuridica</a:t>
            </a:r>
            <a:endParaRPr lang="it-IT" sz="2000" dirty="0">
              <a:latin typeface="Arial"/>
              <a:cs typeface="Arial"/>
            </a:endParaRPr>
          </a:p>
          <a:p>
            <a:pPr>
              <a:buFont typeface="Wingdings" charset="2"/>
              <a:buChar char="q"/>
            </a:pPr>
            <a:r>
              <a:rPr lang="it-IT" sz="2000" dirty="0">
                <a:latin typeface="Arial"/>
                <a:cs typeface="Arial"/>
              </a:rPr>
              <a:t>Visura Camerale.</a:t>
            </a:r>
          </a:p>
          <a:p>
            <a:pPr>
              <a:buFont typeface="Wingdings" charset="2"/>
              <a:buChar char="q"/>
            </a:pPr>
            <a:r>
              <a:rPr lang="it-IT" sz="2000" dirty="0">
                <a:latin typeface="Arial"/>
                <a:cs typeface="Arial"/>
              </a:rPr>
              <a:t>Potere di rappresentanza della persona fisica che materialmente sottoscrive la polizza. </a:t>
            </a:r>
            <a:endParaRPr lang="it-IT" sz="2000" dirty="0" smtClean="0">
              <a:latin typeface="Arial"/>
              <a:cs typeface="Arial"/>
            </a:endParaRPr>
          </a:p>
          <a:p>
            <a:pPr lvl="0">
              <a:buFont typeface="Wingdings" charset="2"/>
              <a:buChar char="q"/>
            </a:pPr>
            <a:r>
              <a:rPr lang="it-IT" sz="2000" dirty="0" smtClean="0">
                <a:latin typeface="Arial"/>
                <a:cs typeface="Arial"/>
              </a:rPr>
              <a:t>Copia </a:t>
            </a:r>
            <a:r>
              <a:rPr lang="it-IT" sz="2000" dirty="0">
                <a:latin typeface="Arial"/>
                <a:cs typeface="Arial"/>
              </a:rPr>
              <a:t>di documento di identità del legale rappresentante: carta di identità o passaporto. Il documento deve essere valido e non scaduto, chiaro e ben leggibile con la fotografia identificabile</a:t>
            </a:r>
            <a:r>
              <a:rPr lang="it-IT" sz="2000" dirty="0" smtClean="0">
                <a:latin typeface="Arial"/>
                <a:cs typeface="Arial"/>
              </a:rPr>
              <a:t>;</a:t>
            </a:r>
            <a:endParaRPr lang="it-IT" sz="2000" dirty="0" smtClean="0">
              <a:latin typeface="Arial"/>
              <a:cs typeface="Arial"/>
            </a:endParaRPr>
          </a:p>
          <a:p>
            <a:pPr lvl="0">
              <a:buFont typeface="Wingdings" charset="2"/>
              <a:buChar char="q"/>
            </a:pPr>
            <a:r>
              <a:rPr lang="it-IT" sz="2000" dirty="0" smtClean="0">
                <a:latin typeface="Arial"/>
                <a:cs typeface="Arial"/>
              </a:rPr>
              <a:t>Copia </a:t>
            </a:r>
            <a:r>
              <a:rPr lang="it-IT" sz="2000" dirty="0">
                <a:latin typeface="Arial"/>
                <a:cs typeface="Arial"/>
              </a:rPr>
              <a:t>del codice fiscale del legale rappresentante</a:t>
            </a:r>
            <a:r>
              <a:rPr lang="it-IT" sz="2000" dirty="0" smtClean="0">
                <a:latin typeface="Arial"/>
                <a:cs typeface="Arial"/>
              </a:rPr>
              <a:t>.</a:t>
            </a:r>
            <a:endParaRPr lang="it-IT" sz="2000" dirty="0" smtClean="0">
              <a:latin typeface="Arial"/>
              <a:cs typeface="Arial"/>
            </a:endParaRPr>
          </a:p>
          <a:p>
            <a:pPr>
              <a:buFont typeface="Wingdings" charset="2"/>
              <a:buChar char="q"/>
            </a:pPr>
            <a:r>
              <a:rPr lang="it-IT" sz="2000" dirty="0" smtClean="0">
                <a:latin typeface="Arial"/>
                <a:cs typeface="Arial"/>
              </a:rPr>
              <a:t>Prova </a:t>
            </a:r>
            <a:r>
              <a:rPr lang="it-IT" sz="2000" dirty="0">
                <a:latin typeface="Arial"/>
                <a:cs typeface="Arial"/>
              </a:rPr>
              <a:t>di residenza del legale rappresentante: può essere utilizzata la patente, o una fattura di utenza domestica o copia di un estratto conto bancario, o il certificato di residenza rilasciato dal Comune con data non superiore a tre mesi.</a:t>
            </a:r>
          </a:p>
          <a:p>
            <a:r>
              <a:rPr lang="it-IT" sz="800" dirty="0"/>
              <a:t> 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B08A2-3CA0-D542-8F54-8A699A544487}" type="datetime1">
              <a:rPr lang="it-IT" smtClean="0"/>
              <a:t>14/10/15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2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18218"/>
            <a:ext cx="8229600" cy="5850067"/>
          </a:xfrm>
        </p:spPr>
        <p:txBody>
          <a:bodyPr>
            <a:noAutofit/>
          </a:bodyPr>
          <a:lstStyle/>
          <a:p>
            <a:r>
              <a:rPr lang="it-IT" sz="800" dirty="0"/>
              <a:t> </a:t>
            </a:r>
          </a:p>
          <a:p>
            <a:pPr marL="0" indent="0">
              <a:buNone/>
            </a:pPr>
            <a:r>
              <a:rPr lang="it-IT" sz="4300" dirty="0" smtClean="0">
                <a:latin typeface="Arial"/>
                <a:cs typeface="Arial"/>
              </a:rPr>
              <a:t>I sopra elencati </a:t>
            </a:r>
            <a:r>
              <a:rPr lang="it-IT" sz="4300" dirty="0">
                <a:latin typeface="Arial"/>
                <a:cs typeface="Arial"/>
              </a:rPr>
              <a:t>documenti sono da richiedere per tutti i </a:t>
            </a:r>
            <a:r>
              <a:rPr lang="it-IT" sz="4300" b="1" dirty="0">
                <a:latin typeface="Arial"/>
                <a:cs typeface="Arial"/>
              </a:rPr>
              <a:t>contraenti</a:t>
            </a:r>
            <a:r>
              <a:rPr lang="it-IT" sz="4300" dirty="0">
                <a:latin typeface="Arial"/>
                <a:cs typeface="Arial"/>
              </a:rPr>
              <a:t>, </a:t>
            </a:r>
            <a:r>
              <a:rPr lang="it-IT" sz="4300" b="1" dirty="0">
                <a:latin typeface="Arial"/>
                <a:cs typeface="Arial"/>
              </a:rPr>
              <a:t>assicurati</a:t>
            </a:r>
            <a:r>
              <a:rPr lang="it-IT" sz="4300" dirty="0">
                <a:latin typeface="Arial"/>
                <a:cs typeface="Arial"/>
              </a:rPr>
              <a:t> </a:t>
            </a:r>
            <a:endParaRPr lang="it-IT" sz="43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IT" sz="4300" dirty="0" smtClean="0">
                <a:latin typeface="Arial"/>
                <a:cs typeface="Arial"/>
              </a:rPr>
              <a:t>ad </a:t>
            </a:r>
            <a:r>
              <a:rPr lang="it-IT" sz="4300" dirty="0">
                <a:latin typeface="Arial"/>
                <a:cs typeface="Arial"/>
              </a:rPr>
              <a:t>eventuale </a:t>
            </a:r>
            <a:r>
              <a:rPr lang="it-IT" sz="4300" b="1" dirty="0">
                <a:latin typeface="Arial"/>
                <a:cs typeface="Arial"/>
              </a:rPr>
              <a:t>terzo pagatore </a:t>
            </a:r>
            <a:r>
              <a:rPr lang="it-IT" sz="4300" dirty="0">
                <a:latin typeface="Arial"/>
                <a:cs typeface="Arial"/>
              </a:rPr>
              <a:t>del premio, se differente dal </a:t>
            </a:r>
            <a:r>
              <a:rPr lang="it-IT" sz="4300" dirty="0" smtClean="0">
                <a:latin typeface="Arial"/>
                <a:cs typeface="Arial"/>
              </a:rPr>
              <a:t>contraente, </a:t>
            </a:r>
            <a:r>
              <a:rPr lang="it-IT" sz="4300" b="1" dirty="0" smtClean="0">
                <a:latin typeface="Arial"/>
                <a:cs typeface="Arial"/>
              </a:rPr>
              <a:t>beneficiario</a:t>
            </a:r>
            <a:r>
              <a:rPr lang="it-IT" sz="43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it-IT" sz="4300" dirty="0" smtClean="0">
                <a:latin typeface="Arial"/>
                <a:cs typeface="Arial"/>
              </a:rPr>
              <a:t>Eventuale </a:t>
            </a:r>
            <a:r>
              <a:rPr lang="it-IT" sz="4300" b="1" dirty="0" smtClean="0">
                <a:latin typeface="Arial"/>
                <a:cs typeface="Arial"/>
              </a:rPr>
              <a:t>titolare  effettivo</a:t>
            </a:r>
          </a:p>
          <a:p>
            <a:pPr marL="0" indent="0">
              <a:buNone/>
            </a:pPr>
            <a:endParaRPr lang="it-IT" sz="4400" dirty="0">
              <a:latin typeface="Arial"/>
              <a:cs typeface="Arial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FDEB-4548-D24D-A043-32A1C9A1A2C0}" type="datetime1">
              <a:rPr lang="it-IT" smtClean="0"/>
              <a:t>14/10/15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82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18219"/>
            <a:ext cx="8229600" cy="56150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4400" b="1" dirty="0" smtClean="0">
                <a:latin typeface="Arial"/>
                <a:cs typeface="Arial"/>
              </a:rPr>
              <a:t>ACCERTARSI </a:t>
            </a:r>
          </a:p>
          <a:p>
            <a:pPr marL="0" indent="0" algn="just">
              <a:buNone/>
            </a:pPr>
            <a:r>
              <a:rPr lang="it-IT" sz="4400" b="1" dirty="0" smtClean="0">
                <a:latin typeface="Arial"/>
                <a:cs typeface="Arial"/>
              </a:rPr>
              <a:t>CHE LE PERSONE IDENTIFICATE </a:t>
            </a:r>
          </a:p>
          <a:p>
            <a:pPr marL="0" indent="0" algn="just">
              <a:buNone/>
            </a:pPr>
            <a:r>
              <a:rPr lang="it-IT" sz="4400" b="1" dirty="0" smtClean="0">
                <a:latin typeface="Arial"/>
                <a:cs typeface="Arial"/>
              </a:rPr>
              <a:t>CORRISPONDANO  A QUELLE </a:t>
            </a:r>
          </a:p>
          <a:p>
            <a:pPr marL="0" indent="0" algn="just">
              <a:buNone/>
            </a:pPr>
            <a:r>
              <a:rPr lang="it-IT" sz="4400" b="1" dirty="0" smtClean="0">
                <a:latin typeface="Arial"/>
                <a:cs typeface="Arial"/>
              </a:rPr>
              <a:t>DEI DOCUMENTI ORIGINALI CHE SI STANNO VISIONANDO </a:t>
            </a:r>
          </a:p>
          <a:p>
            <a:pPr marL="0" indent="0" algn="just">
              <a:buNone/>
            </a:pPr>
            <a:endParaRPr lang="it-IT" b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it-IT" sz="1800" dirty="0" smtClean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4EF8-72BD-4042-B352-00E0F6D18CAF}" type="datetime1">
              <a:rPr lang="it-IT" smtClean="0"/>
              <a:t>14/10/15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3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zza">
  <a:themeElements>
    <a:clrScheme name="Brezz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zza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zz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Brezza.thmx</Template>
  <TotalTime>1089</TotalTime>
  <Words>1173</Words>
  <Application>Microsoft Macintosh PowerPoint</Application>
  <PresentationFormat>Presentazione su schermo (4:3)</PresentationFormat>
  <Paragraphs>180</Paragraphs>
  <Slides>35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Brezza</vt:lpstr>
      <vt:lpstr>  </vt:lpstr>
      <vt:lpstr> OBBLIGO DI ADEGUATA VERIFICA Regolamento n. 5 del 21/07/2014   </vt:lpstr>
      <vt:lpstr>Presentazione di PowerPoint</vt:lpstr>
      <vt:lpstr>Temi della Normativa</vt:lpstr>
      <vt:lpstr>Chi identifica?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INFORMATIVA PRECONTRATTULAE</vt:lpstr>
      <vt:lpstr>Presentazione di PowerPoint</vt:lpstr>
      <vt:lpstr>PRIME LIFE SI RACCOMANDA</vt:lpstr>
      <vt:lpstr>7 A – 7 B</vt:lpstr>
      <vt:lpstr>Quando e come devono essere consegnati al cliente?</vt:lpstr>
      <vt:lpstr>7 A</vt:lpstr>
      <vt:lpstr>Presentazione di PowerPoint</vt:lpstr>
      <vt:lpstr>7 B</vt:lpstr>
      <vt:lpstr>Presentazione di PowerPoint</vt:lpstr>
      <vt:lpstr>Presentazione di PowerPoint</vt:lpstr>
      <vt:lpstr>Il conferimento dell'incarico di Brokeraggio assicurativo</vt:lpstr>
      <vt:lpstr>Presentazione di PowerPoint</vt:lpstr>
      <vt:lpstr>   Informativa ex art.13 D. Lgs. 196/2003 per il trattamento di dati sensibili</vt:lpstr>
      <vt:lpstr>Presentazione di PowerPoint</vt:lpstr>
      <vt:lpstr>Presentazione di PowerPoint</vt:lpstr>
      <vt:lpstr>Presentazione di PowerPoint</vt:lpstr>
      <vt:lpstr>Adeguatezza del Contratto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ifb italy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Regolamento n. 5 del 21/07/2014    Disposizioni sulle modalità di adempimento degli obblighi di adeguata verifica della clientela e di registrazione da parte delle imprese di assicurazione e degli intermediari assicurativi           </dc:title>
  <dc:creator>Emanuela Maria Lorini</dc:creator>
  <cp:lastModifiedBy>Emanuela Maria Lorini</cp:lastModifiedBy>
  <cp:revision>75</cp:revision>
  <dcterms:created xsi:type="dcterms:W3CDTF">2015-09-30T14:20:36Z</dcterms:created>
  <dcterms:modified xsi:type="dcterms:W3CDTF">2015-10-14T06:46:50Z</dcterms:modified>
</cp:coreProperties>
</file>